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1" r:id="rId2"/>
    <p:sldId id="2585" r:id="rId3"/>
    <p:sldId id="2576" r:id="rId4"/>
    <p:sldId id="2575" r:id="rId5"/>
    <p:sldId id="2577" r:id="rId6"/>
    <p:sldId id="2578" r:id="rId7"/>
    <p:sldId id="2579" r:id="rId8"/>
    <p:sldId id="2580" r:id="rId9"/>
    <p:sldId id="2581" r:id="rId10"/>
    <p:sldId id="2582" r:id="rId11"/>
    <p:sldId id="2583" r:id="rId12"/>
    <p:sldId id="2586"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68" d="100"/>
          <a:sy n="68" d="100"/>
        </p:scale>
        <p:origin x="12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24/11/2024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Καλώς ήρθατε στην 3η ενότητα του μαθήματος μας. Σε αυτήν την παρουσίαση, θα κάνουμε μια εισαγωγή στη πλοήγησης στο Διαδίκτυο. Συγκεκριμένα θα δούμε τι είναι το διαδικτύου, τα προγραμμάτων περιήγησης στο Διαδίκτυο, την αναζήτηση πληροφοριών στο διαδίκτυο και την ασφάλειας και το απόρρητο στο Διαδίκτυο.</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a:t>
            </a:fld>
            <a:endParaRPr lang="es-ES"/>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Σε έναν κόσμο όπου τόσες πολλές προσωπικές πληροφορίες κοινοποιούνται στο διαδίκτυο, είναι σημαντικό να λάβετε μέτρα για την προστασία του απορρήτου σας. Ένας από τους ευκολότερους τρόπους για να το κάνετε αυτό είναι να προσαρμόσετε τις ρυθμίσεις στο πρόγραμμα περιήγησής σας. Επιπλέον, θα πρέπει πάντα να γνωρίζετε τις ρυθμίσεις απορρήτου στους λογαριασμούς σας στα μέσα κοινωνικής δικτύωσης και να περιορίζετε τον όγκο των προσωπικών πληροφοριών που μοιράζεστε στο διαδίκτυο. Λαμβάνοντας αυτά τα βήματα, μπορείτε να βοηθήσετε να διατηρήσετε τα προσωπικά σας στοιχεία ασφαλή και ασφαλή.</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300489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Οι ασφαλείς </a:t>
            </a:r>
            <a:r>
              <a:rPr lang="el-GR" sz="1200" kern="1200" dirty="0" err="1" smtClean="0">
                <a:solidFill>
                  <a:schemeClr val="tx1"/>
                </a:solidFill>
                <a:effectLst/>
                <a:latin typeface="+mn-lt"/>
                <a:ea typeface="+mn-ea"/>
                <a:cs typeface="+mn-cs"/>
              </a:rPr>
              <a:t>ιστότοποι</a:t>
            </a:r>
            <a:r>
              <a:rPr lang="el-GR" sz="1200" kern="1200" dirty="0" smtClean="0">
                <a:solidFill>
                  <a:schemeClr val="tx1"/>
                </a:solidFill>
                <a:effectLst/>
                <a:latin typeface="+mn-lt"/>
                <a:ea typeface="+mn-ea"/>
                <a:cs typeface="+mn-cs"/>
              </a:rPr>
              <a:t> γίνονται όλο και πιο σημαντικοί για την προστασία ευαίσθητων πληροφοριών στο διαδίκτυο. Ένας τρόπος για να αναγνωρίσετε έναν ασφαλή </a:t>
            </a:r>
            <a:r>
              <a:rPr lang="el-GR" sz="1200" kern="1200" dirty="0" err="1" smtClean="0">
                <a:solidFill>
                  <a:schemeClr val="tx1"/>
                </a:solidFill>
                <a:effectLst/>
                <a:latin typeface="+mn-lt"/>
                <a:ea typeface="+mn-ea"/>
                <a:cs typeface="+mn-cs"/>
              </a:rPr>
              <a:t>ιστότοπο</a:t>
            </a:r>
            <a:r>
              <a:rPr lang="el-GR" sz="1200" kern="1200" dirty="0" smtClean="0">
                <a:solidFill>
                  <a:schemeClr val="tx1"/>
                </a:solidFill>
                <a:effectLst/>
                <a:latin typeface="+mn-lt"/>
                <a:ea typeface="+mn-ea"/>
                <a:cs typeface="+mn-cs"/>
              </a:rPr>
              <a:t> είναι να αναζητήσετε το πρωτόκολλο </a:t>
            </a:r>
            <a:r>
              <a:rPr lang="en-US" sz="1200" kern="1200" dirty="0" smtClean="0">
                <a:solidFill>
                  <a:schemeClr val="tx1"/>
                </a:solidFill>
                <a:effectLst/>
                <a:latin typeface="+mn-lt"/>
                <a:ea typeface="+mn-ea"/>
                <a:cs typeface="+mn-cs"/>
              </a:rPr>
              <a:t>HTTPS</a:t>
            </a:r>
            <a:r>
              <a:rPr lang="el-GR" sz="1200" kern="1200" dirty="0" smtClean="0">
                <a:solidFill>
                  <a:schemeClr val="tx1"/>
                </a:solidFill>
                <a:effectLst/>
                <a:latin typeface="+mn-lt"/>
                <a:ea typeface="+mn-ea"/>
                <a:cs typeface="+mn-cs"/>
              </a:rPr>
              <a:t> στη διεύθυνση του </a:t>
            </a:r>
            <a:r>
              <a:rPr lang="el-GR" sz="1200" kern="1200" dirty="0" err="1" smtClean="0">
                <a:solidFill>
                  <a:schemeClr val="tx1"/>
                </a:solidFill>
                <a:effectLst/>
                <a:latin typeface="+mn-lt"/>
                <a:ea typeface="+mn-ea"/>
                <a:cs typeface="+mn-cs"/>
              </a:rPr>
              <a:t>ιστότοπου</a:t>
            </a:r>
            <a:r>
              <a:rPr lang="el-GR" sz="1200" kern="1200" dirty="0" smtClean="0">
                <a:solidFill>
                  <a:schemeClr val="tx1"/>
                </a:solidFill>
                <a:effectLst/>
                <a:latin typeface="+mn-lt"/>
                <a:ea typeface="+mn-ea"/>
                <a:cs typeface="+mn-cs"/>
              </a:rPr>
              <a:t>, πράγμα που σημαίνει ότι τα δεδομένα κρυπτογραφούνται μεταξύ του </a:t>
            </a:r>
            <a:r>
              <a:rPr lang="el-GR" sz="1200" kern="1200" dirty="0" err="1" smtClean="0">
                <a:solidFill>
                  <a:schemeClr val="tx1"/>
                </a:solidFill>
                <a:effectLst/>
                <a:latin typeface="+mn-lt"/>
                <a:ea typeface="+mn-ea"/>
                <a:cs typeface="+mn-cs"/>
              </a:rPr>
              <a:t>ιστότοπου</a:t>
            </a:r>
            <a:r>
              <a:rPr lang="el-GR" sz="1200" kern="1200" dirty="0" smtClean="0">
                <a:solidFill>
                  <a:schemeClr val="tx1"/>
                </a:solidFill>
                <a:effectLst/>
                <a:latin typeface="+mn-lt"/>
                <a:ea typeface="+mn-ea"/>
                <a:cs typeface="+mn-cs"/>
              </a:rPr>
              <a:t> και του προγράμματος περιήγησης του χρήστη. Τα προγράμματα περιήγησης εμφανίζουν επίσης ένα εικονίδιο λουκέτου στη γραμμή διευθύνσεων για να υποδείξουν έναν ασφαλή </a:t>
            </a:r>
            <a:r>
              <a:rPr lang="el-GR" sz="1200" kern="1200" dirty="0" err="1" smtClean="0">
                <a:solidFill>
                  <a:schemeClr val="tx1"/>
                </a:solidFill>
                <a:effectLst/>
                <a:latin typeface="+mn-lt"/>
                <a:ea typeface="+mn-ea"/>
                <a:cs typeface="+mn-cs"/>
              </a:rPr>
              <a:t>ιστότοπο</a:t>
            </a:r>
            <a:r>
              <a:rPr lang="el-GR"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404531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103687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Αυτή η παρουσίαση καλύπτει τις βασικές αρχές της πληροφορικής, με έμφαση στο Διαδίκτυο, την ασφάλεια και το απόρρητο στο διαδίκτυο, τα προγράμματα περιήγησης και τις μηχανές αναζήτησης, αποτελεσματικές τεχνικές αναζήτησης και αξιολόγησης πηγών, την αναγνώριση ασφαλών ιστοσελίδων. Τέλος παρουσιάζονται οι πιο κοινοί κίνδυνοι στη χρήση του διαδικτύου όπως επίσης και καλές πρακτικές χρήσης του διαδικτύου. Μέχρι το τέλος της παρουσίασης, θα πρέπει να έχετε κατανοήσει καλά πώς να χρησιμοποιείτε το Διαδίκτυο με ασφάλεια και αποτελεσματικότητα.</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458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l-GR" dirty="0" smtClean="0"/>
              <a:t>Το Διαδίκτυο είναι ένα τεράστιο και πολύπλοκο δίκτυο υπολογιστών και διακομιστών που εκτείνεται σε όλο τον κόσμο, συνδέοντας ανθρώπους και πληροφορίες όπως ποτέ άλλοτε. Η προέλευση του Διαδικτύου μπορεί να εντοπιστεί στο σχέδιο ARPANET του στρατού των Ηνωμένων Πολιτειών τη δεκαετία του 1960. Από τότε, το Διαδίκτυο αναπτύχθηκε και εξελίχθηκε, καθιστώντας ένα ουσιαστικό εργαλείο για την επικοινωνία, το εμπόριο και πολλά άλλα.</a:t>
            </a:r>
            <a:endParaRPr lang="el-GR" dirty="0"/>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71032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Το Διαδίκτυο μπορεί να είναι ένα επικίνδυνο μέρος, αλλά υπάρχουν βήματα που μπορείτε να ακολουθήσετε για να προστατευθείτε. Ένα από τα πιο σημαντικά πράγματα που πρέπει να θυμάστε είναι να αποφύγετε να κάνετε κλικ σε συνδέσμους από άγνωστες ή ύποπτες πηγές. Κάτι τέτοιο μπορεί συχνά να οδηγήσει σε ιούς υπολογιστών ή άλλες μορφές κακόβουλου λογισμικού. Επιπλέον, είναι σημαντικό να κατανοήσουμε τις κοινές απάτες, όπως το </a:t>
            </a:r>
            <a:r>
              <a:rPr lang="en-US" sz="1200" kern="1200" dirty="0" smtClean="0">
                <a:solidFill>
                  <a:schemeClr val="tx1"/>
                </a:solidFill>
                <a:effectLst/>
                <a:latin typeface="+mn-lt"/>
                <a:ea typeface="+mn-ea"/>
                <a:cs typeface="+mn-cs"/>
              </a:rPr>
              <a:t>phishing</a:t>
            </a:r>
            <a:r>
              <a:rPr lang="el-GR" sz="1200" kern="1200" dirty="0" smtClean="0">
                <a:solidFill>
                  <a:schemeClr val="tx1"/>
                </a:solidFill>
                <a:effectLst/>
                <a:latin typeface="+mn-lt"/>
                <a:ea typeface="+mn-ea"/>
                <a:cs typeface="+mn-cs"/>
              </a:rPr>
              <a:t>, και πώς να αποφύγετε να πέσετε θύματά τους. Τέλος, η προστασία των προσωπικών σας στοιχείων στο διαδίκτυο είναι ζωτικής σημασίας για την αποφυγή υποκλοπής τους από κακόβουλους χρήστες.</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247331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Τα προγράμματα περιήγησης Ιστού είναι ένα απαραίτητα εργαλεία για την πρόσβαση στο Διαδίκτυο και την πλοήγηση στον Παγκόσμιο Ιστό. Επιτρέπουν στους χρήστες να έχουν πρόσβαση σε διάφορες ιστοσελίδες και υπηρεσίες. Τα σύγχρονα προγράμματα περιήγησης προσφέρουν επίσης μια σειρά από λειτουργίες, όπως πρόσθετα και επεκτάσεις, που μπορούν να βελτιώσουν την εμπειρία περιήγησης. Επιπλέον, τα προγράμματα περιήγησης ιστού διαδραματίζουν σημαντικό ρόλο στην ασφάλεια στον κυβερνοχώρο παρέχοντας ασφαλείς συνδέσεις σε </a:t>
            </a:r>
            <a:r>
              <a:rPr lang="el-GR" sz="1200" kern="1200" dirty="0" err="1" smtClean="0">
                <a:solidFill>
                  <a:schemeClr val="tx1"/>
                </a:solidFill>
                <a:effectLst/>
                <a:latin typeface="+mn-lt"/>
                <a:ea typeface="+mn-ea"/>
                <a:cs typeface="+mn-cs"/>
              </a:rPr>
              <a:t>ιστότοπους</a:t>
            </a:r>
            <a:r>
              <a:rPr lang="el-GR" sz="1200" kern="1200" dirty="0" smtClean="0">
                <a:solidFill>
                  <a:schemeClr val="tx1"/>
                </a:solidFill>
                <a:effectLst/>
                <a:latin typeface="+mn-lt"/>
                <a:ea typeface="+mn-ea"/>
                <a:cs typeface="+mn-cs"/>
              </a:rPr>
              <a:t> που διαχειρίζονται ευαίσθητες πληροφορίες, όπως </a:t>
            </a:r>
            <a:r>
              <a:rPr lang="el-GR" sz="1200" kern="1200" dirty="0" err="1" smtClean="0">
                <a:solidFill>
                  <a:schemeClr val="tx1"/>
                </a:solidFill>
                <a:effectLst/>
                <a:latin typeface="+mn-lt"/>
                <a:ea typeface="+mn-ea"/>
                <a:cs typeface="+mn-cs"/>
              </a:rPr>
              <a:t>ιστότοπους</a:t>
            </a:r>
            <a:r>
              <a:rPr lang="el-GR" sz="1200" kern="1200" dirty="0" smtClean="0">
                <a:solidFill>
                  <a:schemeClr val="tx1"/>
                </a:solidFill>
                <a:effectLst/>
                <a:latin typeface="+mn-lt"/>
                <a:ea typeface="+mn-ea"/>
                <a:cs typeface="+mn-cs"/>
              </a:rPr>
              <a:t> τραπεζικών συναλλαγών στο διαδίκτυο.</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122803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Οι μηχανές αναζήτησης είναι ένα απαραίτητο εργαλείο για την πλοήγηση στον τεράστιο όγκο πληροφοριών που είναι διαθέσιμες στο Διαδίκτυο. Χρησιμοποιούν πολύπλοκους αλγόριθμους για την αναζήτηση μέσω μιας βάσης δεδομένων ιστοσελίδων και παρέχουν στους χρήστες σχετικά αποτελέσματα. Η </a:t>
            </a:r>
            <a:r>
              <a:rPr lang="en-US" sz="1200" kern="1200" dirty="0" smtClean="0">
                <a:solidFill>
                  <a:schemeClr val="tx1"/>
                </a:solidFill>
                <a:effectLst/>
                <a:latin typeface="+mn-lt"/>
                <a:ea typeface="+mn-ea"/>
                <a:cs typeface="+mn-cs"/>
              </a:rPr>
              <a:t>Google</a:t>
            </a:r>
            <a:r>
              <a:rPr lang="el-GR" sz="1200" kern="1200" dirty="0" smtClean="0">
                <a:solidFill>
                  <a:schemeClr val="tx1"/>
                </a:solidFill>
                <a:effectLst/>
                <a:latin typeface="+mn-lt"/>
                <a:ea typeface="+mn-ea"/>
                <a:cs typeface="+mn-cs"/>
              </a:rPr>
              <a:t> είναι η πιο δημοφιλής μηχανή αναζήτησης, αλλά υπάρχουν και άλλες επιλογές όπως το </a:t>
            </a:r>
            <a:r>
              <a:rPr lang="en-US" sz="1200" kern="1200" dirty="0" smtClean="0">
                <a:solidFill>
                  <a:schemeClr val="tx1"/>
                </a:solidFill>
                <a:effectLst/>
                <a:latin typeface="+mn-lt"/>
                <a:ea typeface="+mn-ea"/>
                <a:cs typeface="+mn-cs"/>
              </a:rPr>
              <a:t>Bing</a:t>
            </a:r>
            <a:r>
              <a:rPr lang="el-GR" sz="1200" kern="1200" dirty="0" smtClean="0">
                <a:solidFill>
                  <a:schemeClr val="tx1"/>
                </a:solidFill>
                <a:effectLst/>
                <a:latin typeface="+mn-lt"/>
                <a:ea typeface="+mn-ea"/>
                <a:cs typeface="+mn-cs"/>
              </a:rPr>
              <a:t>. Η κατανόηση του τρόπου αποτελεσματικής χρήσης των μηχανών αναζήτησης είναι μια σημαντική δεξιότητα για την εύρεση πληροφοριών στο διαδίκτυο.</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361085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Όταν κάνετε αναζήτηση στο διαδίκτυο, είναι σημαντικό να χρησιμοποιείτε αποτελεσματικές τεχνικές αναζήτησης για να βρείτε τις πληροφορίες που χρειάζεστε. Η χρήση συγκεκριμένων λέξεων-κλειδιών και φράσεων, καθώς και φίλτρων, μπορεί να σας βοηθήσει να βρείτε πιο σχετικά αποτελέσματα.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203802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Με τόσες πολλές πληροφορίες διαθέσιμες στο διαδίκτυο, είναι σημαντικό να μπορείτε να αξιολογήσετε την αξιοπιστία των πηγών. Αυτό ισχύει ιδιαίτερα όταν χρησιμοποιείτε την αναζήτηση </a:t>
            </a:r>
            <a:r>
              <a:rPr lang="en-US" sz="1200" kern="1200" dirty="0" smtClean="0">
                <a:solidFill>
                  <a:schemeClr val="tx1"/>
                </a:solidFill>
                <a:effectLst/>
                <a:latin typeface="+mn-lt"/>
                <a:ea typeface="+mn-ea"/>
                <a:cs typeface="+mn-cs"/>
              </a:rPr>
              <a:t>Google</a:t>
            </a:r>
            <a:r>
              <a:rPr lang="el-GR" sz="1200" kern="1200" dirty="0" smtClean="0">
                <a:solidFill>
                  <a:schemeClr val="tx1"/>
                </a:solidFill>
                <a:effectLst/>
                <a:latin typeface="+mn-lt"/>
                <a:ea typeface="+mn-ea"/>
                <a:cs typeface="+mn-cs"/>
              </a:rPr>
              <a:t> για να βρείτε πληροφορίες.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42095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sz="1200" kern="1200" dirty="0" smtClean="0">
                <a:solidFill>
                  <a:schemeClr val="tx1"/>
                </a:solidFill>
                <a:effectLst/>
                <a:latin typeface="+mn-lt"/>
                <a:ea typeface="+mn-ea"/>
                <a:cs typeface="+mn-cs"/>
              </a:rPr>
              <a:t>Στη σημερινή ψηφιακή εποχή, είναι πιο σημαντικό από ποτέ να επαγρυπνούμε για την ασφάλεια στο διαδίκτυο. Για να χρησιμοποιήσουμε πολλές ιστοσελίδες και κυρίως εφαρμογές στο διαδίκτυο θα πρέπει να δημιουργήσουμε έναν λογαριασμό </a:t>
            </a:r>
            <a:r>
              <a:rPr lang="el-GR" sz="1200" kern="1200" dirty="0" err="1" smtClean="0">
                <a:solidFill>
                  <a:schemeClr val="tx1"/>
                </a:solidFill>
                <a:effectLst/>
                <a:latin typeface="+mn-lt"/>
                <a:ea typeface="+mn-ea"/>
                <a:cs typeface="+mn-cs"/>
              </a:rPr>
              <a:t>μ΄έναν</a:t>
            </a:r>
            <a:r>
              <a:rPr lang="el-GR" sz="1200" kern="1200" dirty="0" smtClean="0">
                <a:solidFill>
                  <a:schemeClr val="tx1"/>
                </a:solidFill>
                <a:effectLst/>
                <a:latin typeface="+mn-lt"/>
                <a:ea typeface="+mn-ea"/>
                <a:cs typeface="+mn-cs"/>
              </a:rPr>
              <a:t> κωδικό πρόσβασης. Ένα από τα πιο σημαντικά πράγματα που μπορείτε να κάνετε για να προστατεύσετε τον εαυτό σας είναι να δημιουργήσετε έναν ισχυρό κωδικό πρόσβασης. Αυτό σημαίνει τη χρήση συνδυασμού γραμμάτων, αριθμών και συμβόλων και αποφυγή κωδικών πρόσβασης που μπορούν εύκολα να προβλεφθούν όπως για παράδειγμα «</a:t>
            </a:r>
            <a:r>
              <a:rPr lang="en-US" sz="1200" kern="1200" dirty="0" smtClean="0">
                <a:solidFill>
                  <a:schemeClr val="tx1"/>
                </a:solidFill>
                <a:effectLst/>
                <a:latin typeface="+mn-lt"/>
                <a:ea typeface="+mn-ea"/>
                <a:cs typeface="+mn-cs"/>
              </a:rPr>
              <a:t>password</a:t>
            </a:r>
            <a:r>
              <a:rPr lang="el-GR" sz="1200" kern="1200" dirty="0" smtClean="0">
                <a:solidFill>
                  <a:schemeClr val="tx1"/>
                </a:solidFill>
                <a:effectLst/>
                <a:latin typeface="+mn-lt"/>
                <a:ea typeface="+mn-ea"/>
                <a:cs typeface="+mn-cs"/>
              </a:rPr>
              <a:t>» ή «123456». </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96468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24/11/2024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24/11/2024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fetch-info.blogspot.com/2015/01/relation-of-html-and-search-engin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dirty="0">
                <a:solidFill>
                  <a:srgbClr val="FFFFFF"/>
                </a:solidFill>
              </a:rPr>
              <a:t> 3: Internet </a:t>
            </a:r>
            <a:r>
              <a:rPr lang="es-ES" sz="2000" dirty="0" err="1">
                <a:solidFill>
                  <a:srgbClr val="FFFFFF"/>
                </a:solidFill>
              </a:rPr>
              <a:t>Navigation</a:t>
            </a:r>
            <a:endParaRPr lang="es-ES" sz="2000"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Security Icon Concept on the Blue Keyboard Button">
            <a:extLst>
              <a:ext uri="{FF2B5EF4-FFF2-40B4-BE49-F238E27FC236}">
                <a16:creationId xmlns:a16="http://schemas.microsoft.com/office/drawing/2014/main" id="{519A3000-B9C5-4248-AD7D-A4236E027E77}"/>
              </a:ext>
            </a:extLst>
          </p:cNvPr>
          <p:cNvPicPr>
            <a:picLocks noGrp="1" noChangeAspect="1"/>
          </p:cNvPicPr>
          <p:nvPr>
            <p:ph sz="half" idx="1"/>
          </p:nvPr>
        </p:nvPicPr>
        <p:blipFill>
          <a:blip r:embed="rId3"/>
          <a:srcRect b="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50A633-FB11-89AE-0D7E-0A5B74D4C561}"/>
              </a:ext>
            </a:extLst>
          </p:cNvPr>
          <p:cNvSpPr>
            <a:spLocks noGrp="1"/>
          </p:cNvSpPr>
          <p:nvPr>
            <p:ph type="title"/>
          </p:nvPr>
        </p:nvSpPr>
        <p:spPr>
          <a:xfrm>
            <a:off x="713232" y="1352492"/>
            <a:ext cx="5179567" cy="1143000"/>
          </a:xfrm>
        </p:spPr>
        <p:txBody>
          <a:bodyPr vert="horz" lIns="91440" tIns="45720" rIns="91440" bIns="45720" rtlCol="0" anchor="t">
            <a:noAutofit/>
          </a:bodyPr>
          <a:lstStyle/>
          <a:p>
            <a:r>
              <a:rPr lang="el-GR" sz="2800" b="1" dirty="0"/>
              <a:t>Ρυθμίσεις απορρήτου </a:t>
            </a:r>
            <a:r>
              <a:rPr lang="el-GR" sz="2800" b="1" dirty="0" smtClean="0"/>
              <a:t>στο διαδίκτυο και στα μέσα </a:t>
            </a:r>
            <a:r>
              <a:rPr lang="el-GR" sz="2800" b="1" dirty="0"/>
              <a:t>κοινωνικής δικτύωσης</a:t>
            </a:r>
            <a:endParaRPr lang="en-US" sz="2800" b="1" dirty="0"/>
          </a:p>
        </p:txBody>
      </p:sp>
      <p:sp>
        <p:nvSpPr>
          <p:cNvPr id="4" name="Marcador de contenido 3">
            <a:extLst>
              <a:ext uri="{FF2B5EF4-FFF2-40B4-BE49-F238E27FC236}">
                <a16:creationId xmlns:a16="http://schemas.microsoft.com/office/drawing/2014/main" id="{F7187A8C-AA71-3796-EF91-6A8D8AE43F33}"/>
              </a:ext>
            </a:extLst>
          </p:cNvPr>
          <p:cNvSpPr>
            <a:spLocks noGrp="1"/>
          </p:cNvSpPr>
          <p:nvPr>
            <p:ph sz="half" idx="2"/>
          </p:nvPr>
        </p:nvSpPr>
        <p:spPr>
          <a:xfrm>
            <a:off x="1049454" y="2662356"/>
            <a:ext cx="4665546" cy="3057911"/>
          </a:xfrm>
        </p:spPr>
        <p:txBody>
          <a:bodyPr vert="horz" lIns="91440" tIns="45720" rIns="91440" bIns="45720" rtlCol="0">
            <a:normAutofit fontScale="77500" lnSpcReduction="20000"/>
          </a:bodyPr>
          <a:lstStyle/>
          <a:p>
            <a:pPr>
              <a:lnSpc>
                <a:spcPct val="110000"/>
              </a:lnSpc>
              <a:buSzPct val="87000"/>
            </a:pPr>
            <a:r>
              <a:rPr lang="el-GR" sz="2000" dirty="0" smtClean="0"/>
              <a:t>Οι κατάλληλες ρυθμίσεις στα προγράμματα περιήγησης (</a:t>
            </a:r>
            <a:r>
              <a:rPr lang="en-US" sz="2000" dirty="0" smtClean="0"/>
              <a:t>browsers</a:t>
            </a:r>
            <a:r>
              <a:rPr lang="el-GR" sz="2000" dirty="0" smtClean="0"/>
              <a:t>) μας βοηθάνε στη προστασία του απορρήτου μας στο </a:t>
            </a:r>
            <a:r>
              <a:rPr lang="el-GR" sz="2000" dirty="0" err="1" smtClean="0"/>
              <a:t>διακίκτυο</a:t>
            </a:r>
            <a:r>
              <a:rPr lang="el-GR" sz="2000" dirty="0" smtClean="0"/>
              <a:t>.</a:t>
            </a:r>
          </a:p>
          <a:p>
            <a:pPr>
              <a:lnSpc>
                <a:spcPct val="110000"/>
              </a:lnSpc>
              <a:buSzPct val="87000"/>
            </a:pPr>
            <a:r>
              <a:rPr lang="el-GR" sz="2000" dirty="0" smtClean="0"/>
              <a:t>Επίσης σημαντικές είναι και οι ρυθμίσεις του απορρήτου </a:t>
            </a:r>
            <a:r>
              <a:rPr lang="el-GR" sz="2000" dirty="0"/>
              <a:t>στους λογαριασμούς σας στα μέσα κοινωνικής </a:t>
            </a:r>
            <a:r>
              <a:rPr lang="el-GR" sz="2000" dirty="0" smtClean="0"/>
              <a:t>δικτύωσης</a:t>
            </a:r>
            <a:endParaRPr lang="en-US" sz="2000" dirty="0"/>
          </a:p>
          <a:p>
            <a:pPr>
              <a:lnSpc>
                <a:spcPct val="110000"/>
              </a:lnSpc>
              <a:buSzPct val="87000"/>
            </a:pPr>
            <a:r>
              <a:rPr lang="el-GR" sz="2000" dirty="0" smtClean="0"/>
              <a:t>Περιορίσετε στο απαραίτητο τον </a:t>
            </a:r>
            <a:r>
              <a:rPr lang="el-GR" sz="2000" dirty="0"/>
              <a:t>όγκο των προσωπικών πληροφοριών που μοιράζεστε στο διαδίκτυο</a:t>
            </a:r>
            <a:r>
              <a:rPr lang="el-GR" sz="2000" dirty="0" smtClean="0"/>
              <a:t>.</a:t>
            </a:r>
            <a:endParaRPr lang="en-US" sz="2000" dirty="0"/>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5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Keyboard button with padlock icon isolated on white background">
            <a:extLst>
              <a:ext uri="{FF2B5EF4-FFF2-40B4-BE49-F238E27FC236}">
                <a16:creationId xmlns:a16="http://schemas.microsoft.com/office/drawing/2014/main" id="{E70193E3-4238-45D5-92DD-3C8158252629}"/>
              </a:ext>
            </a:extLst>
          </p:cNvPr>
          <p:cNvPicPr>
            <a:picLocks noGrp="1" noChangeAspect="1"/>
          </p:cNvPicPr>
          <p:nvPr>
            <p:ph sz="half" idx="1"/>
          </p:nvPr>
        </p:nvPicPr>
        <p:blipFill>
          <a:blip r:embed="rId3"/>
          <a:srcRect l="3943" r="4703"/>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968CBB0-9540-DD2B-8801-E5C369C03220}"/>
              </a:ext>
            </a:extLst>
          </p:cNvPr>
          <p:cNvSpPr>
            <a:spLocks noGrp="1"/>
          </p:cNvSpPr>
          <p:nvPr>
            <p:ph type="title"/>
          </p:nvPr>
        </p:nvSpPr>
        <p:spPr>
          <a:xfrm>
            <a:off x="640078" y="620889"/>
            <a:ext cx="5297878" cy="1390791"/>
          </a:xfrm>
        </p:spPr>
        <p:txBody>
          <a:bodyPr vert="horz" lIns="91440" tIns="45720" rIns="91440" bIns="45720" rtlCol="0" anchor="t">
            <a:normAutofit fontScale="90000"/>
          </a:bodyPr>
          <a:lstStyle/>
          <a:p>
            <a:r>
              <a:rPr lang="el-GR" sz="3600" b="1" dirty="0" smtClean="0"/>
              <a:t>Αναγνώριση Αξιόπιστων Ιστοσελίδων</a:t>
            </a:r>
            <a:endParaRPr lang="en-US" sz="3600" b="1" dirty="0"/>
          </a:p>
        </p:txBody>
      </p:sp>
      <p:sp>
        <p:nvSpPr>
          <p:cNvPr id="4" name="Marcador de contenido 3">
            <a:extLst>
              <a:ext uri="{FF2B5EF4-FFF2-40B4-BE49-F238E27FC236}">
                <a16:creationId xmlns:a16="http://schemas.microsoft.com/office/drawing/2014/main" id="{6CAB49B7-2A2F-9AF9-6235-6121239EC02E}"/>
              </a:ext>
            </a:extLst>
          </p:cNvPr>
          <p:cNvSpPr>
            <a:spLocks noGrp="1"/>
          </p:cNvSpPr>
          <p:nvPr>
            <p:ph sz="half" idx="2"/>
          </p:nvPr>
        </p:nvSpPr>
        <p:spPr>
          <a:xfrm>
            <a:off x="640078" y="2176037"/>
            <a:ext cx="5031050" cy="4552142"/>
          </a:xfrm>
        </p:spPr>
        <p:txBody>
          <a:bodyPr vert="horz" lIns="91440" tIns="45720" rIns="91440" bIns="45720" rtlCol="0">
            <a:normAutofit fontScale="92500" lnSpcReduction="10000"/>
          </a:bodyPr>
          <a:lstStyle/>
          <a:p>
            <a:pPr>
              <a:lnSpc>
                <a:spcPct val="110000"/>
              </a:lnSpc>
              <a:buSzPct val="87000"/>
            </a:pPr>
            <a:r>
              <a:rPr lang="el-GR" sz="2000" dirty="0"/>
              <a:t>Οι ασφαλείς </a:t>
            </a:r>
            <a:r>
              <a:rPr lang="el-GR" sz="2000" dirty="0" smtClean="0"/>
              <a:t>ιστοσελίδες  </a:t>
            </a:r>
            <a:r>
              <a:rPr lang="el-GR" sz="2000" dirty="0"/>
              <a:t>χρησιμοποιούν πρωτόκολλο HTTPS για την κρυπτογράφηση δεδομένων μεταξύ </a:t>
            </a:r>
            <a:r>
              <a:rPr lang="el-GR" sz="2000" dirty="0" smtClean="0"/>
              <a:t>της ιστοσελίδας </a:t>
            </a:r>
            <a:r>
              <a:rPr lang="el-GR" sz="2000" dirty="0"/>
              <a:t>και του προγράμματος περιήγησης του χρήστη</a:t>
            </a:r>
            <a:r>
              <a:rPr lang="el-GR" sz="2000" dirty="0" smtClean="0"/>
              <a:t>.</a:t>
            </a:r>
          </a:p>
          <a:p>
            <a:pPr>
              <a:lnSpc>
                <a:spcPct val="110000"/>
              </a:lnSpc>
              <a:buSzPct val="87000"/>
            </a:pPr>
            <a:r>
              <a:rPr lang="el-GR" sz="2000" dirty="0"/>
              <a:t>Τα προγράμματα περιήγησης εμφανίζουν ένα εικονίδιο λουκέτου στη γραμμή διευθύνσεων για </a:t>
            </a:r>
            <a:r>
              <a:rPr lang="el-GR" sz="2000" dirty="0" smtClean="0"/>
              <a:t>τους ασφαλείς </a:t>
            </a:r>
            <a:r>
              <a:rPr lang="el-GR" sz="2000" dirty="0" err="1"/>
              <a:t>ιστότοπους</a:t>
            </a:r>
            <a:r>
              <a:rPr lang="el-GR" sz="2000" dirty="0" smtClean="0"/>
              <a:t>.</a:t>
            </a:r>
          </a:p>
          <a:p>
            <a:pPr>
              <a:lnSpc>
                <a:spcPct val="110000"/>
              </a:lnSpc>
              <a:buSzPct val="87000"/>
            </a:pPr>
            <a:r>
              <a:rPr lang="el-GR" sz="2000" dirty="0"/>
              <a:t>Οι ασφαλείς </a:t>
            </a:r>
            <a:r>
              <a:rPr lang="el-GR" sz="2000" dirty="0" err="1"/>
              <a:t>ιστότοποι</a:t>
            </a:r>
            <a:r>
              <a:rPr lang="el-GR" sz="2000" dirty="0"/>
              <a:t> διαθέτουν έγκυρο πιστοποιητικό ασφαλείας επικυρωμένο από αξιόπιστη αρχή έκδοσης πιστοποιητικών (CA).</a:t>
            </a:r>
            <a:endParaRPr lang="el-GR" sz="2000" dirty="0" smtClean="0"/>
          </a:p>
        </p:txBody>
      </p:sp>
    </p:spTree>
    <p:extLst>
      <p:ext uri="{BB962C8B-B14F-4D97-AF65-F5344CB8AC3E}">
        <p14:creationId xmlns:p14="http://schemas.microsoft.com/office/powerpoint/2010/main" val="314117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Earth as a particle with gold and blue">
            <a:extLst>
              <a:ext uri="{FF2B5EF4-FFF2-40B4-BE49-F238E27FC236}">
                <a16:creationId xmlns:a16="http://schemas.microsoft.com/office/drawing/2014/main" id="{0ED8AEAB-73EF-4285-B47E-602598F31B1D}"/>
              </a:ext>
            </a:extLst>
          </p:cNvPr>
          <p:cNvPicPr>
            <a:picLocks noGrp="1" noChangeAspect="1"/>
          </p:cNvPicPr>
          <p:nvPr>
            <p:ph sz="half" idx="1"/>
          </p:nvPr>
        </p:nvPicPr>
        <p:blipFill>
          <a:blip r:embed="rId3"/>
          <a:srcRect t="1255" b="14476"/>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CC38D8-2063-C083-B00C-FEB7E628FB2C}"/>
              </a:ext>
            </a:extLst>
          </p:cNvPr>
          <p:cNvSpPr>
            <a:spLocks noGrp="1"/>
          </p:cNvSpPr>
          <p:nvPr>
            <p:ph type="title"/>
          </p:nvPr>
        </p:nvSpPr>
        <p:spPr>
          <a:xfrm>
            <a:off x="1049451" y="1352492"/>
            <a:ext cx="4665540" cy="1143000"/>
          </a:xfrm>
        </p:spPr>
        <p:txBody>
          <a:bodyPr vert="horz" lIns="91440" tIns="45720" rIns="91440" bIns="45720" rtlCol="0" anchor="t">
            <a:normAutofit/>
          </a:bodyPr>
          <a:lstStyle/>
          <a:p>
            <a:pPr>
              <a:lnSpc>
                <a:spcPct val="100000"/>
              </a:lnSpc>
            </a:pPr>
            <a:r>
              <a:rPr lang="el-GR" sz="4000" b="1" dirty="0" smtClean="0"/>
              <a:t>Συμπεράσματα</a:t>
            </a:r>
            <a:endParaRPr lang="en-US" sz="4000" b="1" dirty="0"/>
          </a:p>
        </p:txBody>
      </p:sp>
      <p:sp>
        <p:nvSpPr>
          <p:cNvPr id="4" name="Marcador de contenido 3">
            <a:extLst>
              <a:ext uri="{FF2B5EF4-FFF2-40B4-BE49-F238E27FC236}">
                <a16:creationId xmlns:a16="http://schemas.microsoft.com/office/drawing/2014/main" id="{A2D31CB7-0A6B-DC05-1186-EA89FA75AEE8}"/>
              </a:ext>
            </a:extLst>
          </p:cNvPr>
          <p:cNvSpPr>
            <a:spLocks noGrp="1"/>
          </p:cNvSpPr>
          <p:nvPr>
            <p:ph sz="half" idx="2"/>
          </p:nvPr>
        </p:nvSpPr>
        <p:spPr>
          <a:xfrm>
            <a:off x="1049454" y="2223912"/>
            <a:ext cx="4665546" cy="3496356"/>
          </a:xfrm>
        </p:spPr>
        <p:txBody>
          <a:bodyPr vert="horz" lIns="91440" tIns="45720" rIns="91440" bIns="45720" rtlCol="0">
            <a:normAutofit fontScale="77500" lnSpcReduction="20000"/>
          </a:bodyPr>
          <a:lstStyle/>
          <a:p>
            <a:pPr>
              <a:lnSpc>
                <a:spcPct val="110000"/>
              </a:lnSpc>
              <a:buSzPct val="87000"/>
            </a:pPr>
            <a:r>
              <a:rPr lang="el-GR" sz="2000" dirty="0"/>
              <a:t>Το Διαδίκτυο είναι ένα παγκόσμιο δίκτυο που συνδέει ανθρώπους και πληροφορίες</a:t>
            </a:r>
            <a:r>
              <a:rPr lang="el-GR" sz="2000" dirty="0" smtClean="0"/>
              <a:t>.</a:t>
            </a:r>
          </a:p>
          <a:p>
            <a:pPr>
              <a:lnSpc>
                <a:spcPct val="110000"/>
              </a:lnSpc>
              <a:buSzPct val="87000"/>
            </a:pPr>
            <a:r>
              <a:rPr lang="el-GR" sz="2000" dirty="0"/>
              <a:t>Τα προγράμματα περιήγησης και οι μηχανές αναζήτησης είναι εργαλεία που μας επιτρέπουν να έχουμε πρόσβαση στο διαδίκτυο και να </a:t>
            </a:r>
            <a:r>
              <a:rPr lang="el-GR" sz="2000" dirty="0" smtClean="0"/>
              <a:t>αναζητούμε πληροφορίες</a:t>
            </a:r>
            <a:r>
              <a:rPr lang="en-US" sz="2000" dirty="0" smtClean="0"/>
              <a:t>.</a:t>
            </a:r>
            <a:endParaRPr lang="en-US" sz="2000" dirty="0"/>
          </a:p>
          <a:p>
            <a:pPr>
              <a:lnSpc>
                <a:spcPct val="110000"/>
              </a:lnSpc>
              <a:buSzPct val="87000"/>
            </a:pPr>
            <a:r>
              <a:rPr lang="el-GR" sz="2000" dirty="0"/>
              <a:t>Η διαδικτυακή ασφάλεια και το απόρρητο </a:t>
            </a:r>
            <a:r>
              <a:rPr lang="el-GR" sz="2000" dirty="0" smtClean="0"/>
              <a:t>των προσωπικών πληροφοριών είναι </a:t>
            </a:r>
            <a:r>
              <a:rPr lang="el-GR" sz="2000" dirty="0"/>
              <a:t>ζωτικής σημασίας για την προστασία μας από </a:t>
            </a:r>
            <a:r>
              <a:rPr lang="el-GR" sz="2000" dirty="0" smtClean="0"/>
              <a:t>τους κινδύνους στον </a:t>
            </a:r>
            <a:r>
              <a:rPr lang="el-GR" sz="2000" dirty="0"/>
              <a:t>κυβερνοχώρο</a:t>
            </a:r>
            <a:r>
              <a:rPr lang="el-GR" sz="2000" dirty="0" smtClean="0"/>
              <a:t>.</a:t>
            </a:r>
            <a:endParaRPr lang="en-US" sz="2000" dirty="0"/>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6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Screen Isolated">
            <a:extLst>
              <a:ext uri="{FF2B5EF4-FFF2-40B4-BE49-F238E27FC236}">
                <a16:creationId xmlns:a16="http://schemas.microsoft.com/office/drawing/2014/main" id="{9B656039-CE4C-4397-B55D-2E85B7AD77CF}"/>
              </a:ext>
            </a:extLst>
          </p:cNvPr>
          <p:cNvPicPr>
            <a:picLocks noGrp="1" noChangeAspect="1"/>
          </p:cNvPicPr>
          <p:nvPr>
            <p:ph sz="half" idx="1"/>
          </p:nvPr>
        </p:nvPicPr>
        <p:blipFill>
          <a:blip r:embed="rId3"/>
          <a:srcRect t="4069" b="11344"/>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C7249F-7B20-FD58-8861-AACCD1E8E102}"/>
              </a:ext>
            </a:extLst>
          </p:cNvPr>
          <p:cNvSpPr>
            <a:spLocks noGrp="1"/>
          </p:cNvSpPr>
          <p:nvPr>
            <p:ph type="title"/>
          </p:nvPr>
        </p:nvSpPr>
        <p:spPr>
          <a:xfrm>
            <a:off x="1049451" y="1352492"/>
            <a:ext cx="5723882" cy="1143000"/>
          </a:xfrm>
        </p:spPr>
        <p:txBody>
          <a:bodyPr vert="horz" lIns="91440" tIns="45720" rIns="91440" bIns="45720" rtlCol="0" anchor="t">
            <a:normAutofit/>
          </a:bodyPr>
          <a:lstStyle/>
          <a:p>
            <a:r>
              <a:rPr lang="el-GR" sz="3700" b="1" dirty="0" smtClean="0"/>
              <a:t>Περιεχόμενα Παρουσίασης</a:t>
            </a:r>
            <a:endParaRPr lang="en-US" sz="3700" b="1" dirty="0"/>
          </a:p>
        </p:txBody>
      </p:sp>
      <p:sp>
        <p:nvSpPr>
          <p:cNvPr id="4" name="Marcador de contenido 3">
            <a:extLst>
              <a:ext uri="{FF2B5EF4-FFF2-40B4-BE49-F238E27FC236}">
                <a16:creationId xmlns:a16="http://schemas.microsoft.com/office/drawing/2014/main" id="{4EE4832D-60E8-1945-EE03-9B4F5BB8E86D}"/>
              </a:ext>
            </a:extLst>
          </p:cNvPr>
          <p:cNvSpPr>
            <a:spLocks noGrp="1"/>
          </p:cNvSpPr>
          <p:nvPr>
            <p:ph sz="half" idx="2"/>
          </p:nvPr>
        </p:nvSpPr>
        <p:spPr>
          <a:xfrm>
            <a:off x="1049454" y="2662356"/>
            <a:ext cx="4665546" cy="3057911"/>
          </a:xfrm>
        </p:spPr>
        <p:txBody>
          <a:bodyPr vert="horz" lIns="91440" tIns="45720" rIns="91440" bIns="45720" rtlCol="0">
            <a:normAutofit fontScale="92500"/>
          </a:bodyPr>
          <a:lstStyle/>
          <a:p>
            <a:pPr>
              <a:lnSpc>
                <a:spcPct val="110000"/>
              </a:lnSpc>
              <a:buSzPct val="87000"/>
            </a:pPr>
            <a:r>
              <a:rPr lang="el-GR" sz="1500" dirty="0"/>
              <a:t>Εισαγωγή στο Διαδίκτυο και την ιστορία </a:t>
            </a:r>
            <a:r>
              <a:rPr lang="el-GR" sz="1500" dirty="0" smtClean="0"/>
              <a:t>του</a:t>
            </a:r>
            <a:endParaRPr lang="en-US" sz="1500" dirty="0" smtClean="0"/>
          </a:p>
          <a:p>
            <a:pPr>
              <a:lnSpc>
                <a:spcPct val="110000"/>
              </a:lnSpc>
              <a:buSzPct val="87000"/>
            </a:pPr>
            <a:r>
              <a:rPr lang="el-GR" sz="1500" dirty="0" smtClean="0"/>
              <a:t>Ασφάλεια και </a:t>
            </a:r>
            <a:r>
              <a:rPr lang="el-GR" sz="1500" dirty="0" err="1" smtClean="0"/>
              <a:t>ιδιωτικότητα</a:t>
            </a:r>
            <a:r>
              <a:rPr lang="el-GR" sz="1500" dirty="0" smtClean="0"/>
              <a:t> στο διαδίκτυο</a:t>
            </a:r>
            <a:endParaRPr lang="en-US" sz="1500" dirty="0" smtClean="0"/>
          </a:p>
          <a:p>
            <a:pPr>
              <a:lnSpc>
                <a:spcPct val="110000"/>
              </a:lnSpc>
              <a:buSzPct val="87000"/>
            </a:pPr>
            <a:r>
              <a:rPr lang="el-GR" sz="1600" dirty="0" smtClean="0"/>
              <a:t>Προγράμματα πλοήγησης ιστού (Web </a:t>
            </a:r>
            <a:r>
              <a:rPr lang="el-GR" sz="1600" dirty="0" err="1" smtClean="0"/>
              <a:t>browsers</a:t>
            </a:r>
            <a:r>
              <a:rPr lang="el-GR" sz="1600" dirty="0" smtClean="0"/>
              <a:t>) </a:t>
            </a:r>
            <a:r>
              <a:rPr lang="el-GR" sz="1600" dirty="0"/>
              <a:t>και μηχανές αναζήτησης </a:t>
            </a:r>
            <a:endParaRPr lang="el-GR" sz="1600" dirty="0" smtClean="0"/>
          </a:p>
          <a:p>
            <a:pPr>
              <a:lnSpc>
                <a:spcPct val="110000"/>
              </a:lnSpc>
              <a:buSzPct val="87000"/>
            </a:pPr>
            <a:r>
              <a:rPr lang="el-GR" sz="1600" dirty="0"/>
              <a:t>Αποτελεσματικές τεχνικές αναζήτησης και αξιολόγησης πηγών </a:t>
            </a:r>
            <a:endParaRPr lang="el-GR" sz="1600" dirty="0" smtClean="0"/>
          </a:p>
          <a:p>
            <a:pPr>
              <a:lnSpc>
                <a:spcPct val="110000"/>
              </a:lnSpc>
              <a:buSzPct val="87000"/>
            </a:pPr>
            <a:r>
              <a:rPr lang="el-GR" sz="1600" dirty="0"/>
              <a:t>Αναγνώριση ασφαλών </a:t>
            </a:r>
            <a:r>
              <a:rPr lang="el-GR" sz="1600" dirty="0" smtClean="0"/>
              <a:t>ιστοσελίδων</a:t>
            </a:r>
          </a:p>
          <a:p>
            <a:pPr>
              <a:lnSpc>
                <a:spcPct val="110000"/>
              </a:lnSpc>
              <a:buSzPct val="87000"/>
            </a:pPr>
            <a:r>
              <a:rPr lang="el-GR" sz="1600" dirty="0" smtClean="0"/>
              <a:t>Αξιολόγηση κινδύνων στο Διαδίκτυο </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44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Room of identical cubicles">
            <a:extLst>
              <a:ext uri="{FF2B5EF4-FFF2-40B4-BE49-F238E27FC236}">
                <a16:creationId xmlns:a16="http://schemas.microsoft.com/office/drawing/2014/main" id="{9F96D8D7-2BD2-4A34-8352-9B89DA71A341}"/>
              </a:ext>
            </a:extLst>
          </p:cNvPr>
          <p:cNvPicPr>
            <a:picLocks noGrp="1" noChangeAspect="1"/>
          </p:cNvPicPr>
          <p:nvPr>
            <p:ph sz="half" idx="1"/>
          </p:nvPr>
        </p:nvPicPr>
        <p:blipFill>
          <a:blip r:embed="rId3"/>
          <a:srcRect t="892" b="24108"/>
          <a:stretch/>
        </p:blipFill>
        <p:spPr>
          <a:xfrm>
            <a:off x="-59081" y="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B3FC03-C5D6-EFCF-959C-645E87B7BB1A}"/>
              </a:ext>
            </a:extLst>
          </p:cNvPr>
          <p:cNvSpPr>
            <a:spLocks noGrp="1"/>
          </p:cNvSpPr>
          <p:nvPr>
            <p:ph type="title"/>
          </p:nvPr>
        </p:nvSpPr>
        <p:spPr>
          <a:xfrm>
            <a:off x="598311" y="1275180"/>
            <a:ext cx="5664386" cy="583182"/>
          </a:xfrm>
        </p:spPr>
        <p:txBody>
          <a:bodyPr vert="horz" lIns="91440" tIns="45720" rIns="91440" bIns="45720" rtlCol="0" anchor="t">
            <a:normAutofit/>
          </a:bodyPr>
          <a:lstStyle/>
          <a:p>
            <a:r>
              <a:rPr lang="el-GR" sz="3200" b="1" dirty="0" smtClean="0"/>
              <a:t>Τι είναι το </a:t>
            </a:r>
            <a:r>
              <a:rPr lang="en-US" sz="3200" b="1" dirty="0" smtClean="0"/>
              <a:t>internet;</a:t>
            </a:r>
            <a:r>
              <a:rPr lang="el-GR" sz="3200" b="1" dirty="0" smtClean="0"/>
              <a:t> </a:t>
            </a:r>
            <a:endParaRPr lang="en-US" sz="3200" b="1" dirty="0"/>
          </a:p>
        </p:txBody>
      </p:sp>
      <p:sp>
        <p:nvSpPr>
          <p:cNvPr id="4" name="Marcador de contenido 3">
            <a:extLst>
              <a:ext uri="{FF2B5EF4-FFF2-40B4-BE49-F238E27FC236}">
                <a16:creationId xmlns:a16="http://schemas.microsoft.com/office/drawing/2014/main" id="{F9155878-76AA-C2AA-5AB9-0B869ED80EA6}"/>
              </a:ext>
            </a:extLst>
          </p:cNvPr>
          <p:cNvSpPr>
            <a:spLocks noGrp="1"/>
          </p:cNvSpPr>
          <p:nvPr>
            <p:ph sz="half" idx="2"/>
          </p:nvPr>
        </p:nvSpPr>
        <p:spPr>
          <a:xfrm>
            <a:off x="940568" y="1928514"/>
            <a:ext cx="5053832" cy="4177408"/>
          </a:xfrm>
        </p:spPr>
        <p:txBody>
          <a:bodyPr vert="horz" lIns="91440" tIns="45720" rIns="91440" bIns="45720" rtlCol="0">
            <a:normAutofit lnSpcReduction="10000"/>
          </a:bodyPr>
          <a:lstStyle/>
          <a:p>
            <a:pPr>
              <a:lnSpc>
                <a:spcPct val="110000"/>
              </a:lnSpc>
              <a:buSzPct val="87000"/>
            </a:pPr>
            <a:r>
              <a:rPr lang="el-GR" sz="2000" dirty="0"/>
              <a:t>Το Διαδίκτυο είναι ένα παγκόσμιο δίκτυο υπολογιστών που συνδέει ανθρώπους και πληροφορίες</a:t>
            </a:r>
            <a:r>
              <a:rPr lang="el-GR" sz="2000" dirty="0" smtClean="0"/>
              <a:t>.</a:t>
            </a:r>
            <a:endParaRPr lang="en-US" sz="2000" dirty="0" smtClean="0"/>
          </a:p>
          <a:p>
            <a:pPr>
              <a:lnSpc>
                <a:spcPct val="110000"/>
              </a:lnSpc>
              <a:buSzPct val="87000"/>
            </a:pPr>
            <a:r>
              <a:rPr lang="el-GR" sz="2000" dirty="0"/>
              <a:t>Το Διαδίκτυο έχει τις ρίζες του </a:t>
            </a:r>
            <a:r>
              <a:rPr lang="el-GR" sz="2000" dirty="0" smtClean="0"/>
              <a:t>σ’ ένα πρόγραμμα του </a:t>
            </a:r>
            <a:r>
              <a:rPr lang="el-GR" sz="2000" dirty="0"/>
              <a:t>στρατού των Ηνωμένων </a:t>
            </a:r>
            <a:r>
              <a:rPr lang="el-GR" sz="2000" dirty="0" smtClean="0"/>
              <a:t>Πολιτειών με την ονομασία ARPANET</a:t>
            </a:r>
          </a:p>
          <a:p>
            <a:pPr>
              <a:lnSpc>
                <a:spcPct val="110000"/>
              </a:lnSpc>
              <a:buSzPct val="87000"/>
            </a:pPr>
            <a:r>
              <a:rPr lang="el-GR" sz="2000" dirty="0"/>
              <a:t>Το Διαδίκτυο έχει φέρει επανάσταση στην επικοινωνία, το εμπόριο και πολλές άλλες πτυχές της σύγχρονης ζωής.</a:t>
            </a:r>
            <a:endParaRPr lang="el-GR" sz="2000" dirty="0" smtClean="0"/>
          </a:p>
          <a:p>
            <a:pPr>
              <a:lnSpc>
                <a:spcPct val="110000"/>
              </a:lnSpc>
              <a:buSzPct val="87000"/>
            </a:pPr>
            <a:endParaRPr lang="el-GR" sz="2000" dirty="0" smtClean="0"/>
          </a:p>
          <a:p>
            <a:pPr>
              <a:lnSpc>
                <a:spcPct val="110000"/>
              </a:lnSpc>
              <a:buSzPct val="87000"/>
            </a:pPr>
            <a:endParaRPr lang="el-GR" sz="2000" dirty="0" smtClean="0"/>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08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Virus cells suspended on air">
            <a:extLst>
              <a:ext uri="{FF2B5EF4-FFF2-40B4-BE49-F238E27FC236}">
                <a16:creationId xmlns:a16="http://schemas.microsoft.com/office/drawing/2014/main" id="{F25DC614-438E-4625-A034-816111CA4E62}"/>
              </a:ext>
            </a:extLst>
          </p:cNvPr>
          <p:cNvPicPr>
            <a:picLocks noGrp="1" noChangeAspect="1"/>
          </p:cNvPicPr>
          <p:nvPr>
            <p:ph sz="half" idx="1"/>
          </p:nvPr>
        </p:nvPicPr>
        <p:blipFill>
          <a:blip r:embed="rId3"/>
          <a:srcRect r="6735"/>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D325692-9038-C894-BBE1-0CC5F24FFCA0}"/>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l-GR" sz="3600" b="1" dirty="0" smtClean="0"/>
              <a:t>Προστασία στο </a:t>
            </a:r>
            <a:r>
              <a:rPr lang="en-US" sz="3600" b="1" dirty="0" smtClean="0"/>
              <a:t>Internet</a:t>
            </a:r>
            <a:endParaRPr lang="en-US" sz="3600" b="1" dirty="0"/>
          </a:p>
        </p:txBody>
      </p:sp>
      <p:sp>
        <p:nvSpPr>
          <p:cNvPr id="4" name="Marcador de contenido 3">
            <a:extLst>
              <a:ext uri="{FF2B5EF4-FFF2-40B4-BE49-F238E27FC236}">
                <a16:creationId xmlns:a16="http://schemas.microsoft.com/office/drawing/2014/main" id="{55544EE9-A21A-CC8F-C09A-35AFA70A57AB}"/>
              </a:ext>
            </a:extLst>
          </p:cNvPr>
          <p:cNvSpPr>
            <a:spLocks noGrp="1"/>
          </p:cNvSpPr>
          <p:nvPr>
            <p:ph sz="half" idx="2"/>
          </p:nvPr>
        </p:nvSpPr>
        <p:spPr>
          <a:xfrm>
            <a:off x="7269905" y="2176036"/>
            <a:ext cx="4261104" cy="4935964"/>
          </a:xfrm>
        </p:spPr>
        <p:txBody>
          <a:bodyPr vert="horz" lIns="91440" tIns="45720" rIns="91440" bIns="45720" rtlCol="0">
            <a:normAutofit fontScale="85000" lnSpcReduction="20000"/>
          </a:bodyPr>
          <a:lstStyle/>
          <a:p>
            <a:pPr>
              <a:lnSpc>
                <a:spcPct val="110000"/>
              </a:lnSpc>
              <a:buSzPct val="87000"/>
            </a:pPr>
            <a:r>
              <a:rPr lang="el-GR" sz="2200" dirty="0"/>
              <a:t>Αποφύγετε να κάνετε κλικ σε συνδέσμους από άγνωστες ή ύποπτες πηγές για να αποφύγετε </a:t>
            </a:r>
            <a:r>
              <a:rPr lang="el-GR" sz="2200" dirty="0" smtClean="0"/>
              <a:t>την μόλυνση του υπολογιστή σας με ιούς.</a:t>
            </a:r>
            <a:endParaRPr lang="el-GR" sz="2200" dirty="0"/>
          </a:p>
          <a:p>
            <a:pPr>
              <a:lnSpc>
                <a:spcPct val="110000"/>
              </a:lnSpc>
              <a:buSzPct val="87000"/>
            </a:pPr>
            <a:r>
              <a:rPr lang="el-GR" sz="2200" dirty="0"/>
              <a:t>Η </a:t>
            </a:r>
            <a:r>
              <a:rPr lang="el-GR" sz="2200" dirty="0" smtClean="0"/>
              <a:t>κατανόηση </a:t>
            </a:r>
            <a:r>
              <a:rPr lang="el-GR" sz="2200" dirty="0"/>
              <a:t>των </a:t>
            </a:r>
            <a:r>
              <a:rPr lang="el-GR" sz="2200" dirty="0" smtClean="0"/>
              <a:t>κινδύνων στο διαδίκτυο θα σας </a:t>
            </a:r>
            <a:r>
              <a:rPr lang="el-GR" sz="2200" dirty="0"/>
              <a:t>βοηθήσει να αποφύγετε να πέσετε </a:t>
            </a:r>
            <a:r>
              <a:rPr lang="el-GR" sz="2200" dirty="0" smtClean="0"/>
              <a:t>θύματά.</a:t>
            </a:r>
          </a:p>
          <a:p>
            <a:pPr>
              <a:lnSpc>
                <a:spcPct val="110000"/>
              </a:lnSpc>
              <a:buSzPct val="87000"/>
            </a:pPr>
            <a:r>
              <a:rPr lang="el-GR" sz="2200" dirty="0"/>
              <a:t>Η προστασία των προσωπικών σας στοιχείων στο διαδίκτυο είναι ζωτικής σημασίας για την αποφυγή κλοπής ταυτότητας και άλλων μορφών εγκλήματος στον κυβερνοχώρο.</a:t>
            </a:r>
            <a:endParaRPr lang="el-GR" sz="2200" dirty="0" smtClean="0"/>
          </a:p>
        </p:txBody>
      </p:sp>
    </p:spTree>
    <p:extLst>
      <p:ext uri="{BB962C8B-B14F-4D97-AF65-F5344CB8AC3E}">
        <p14:creationId xmlns:p14="http://schemas.microsoft.com/office/powerpoint/2010/main" val="182961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Colorful beach ball on a white background.">
            <a:extLst>
              <a:ext uri="{FF2B5EF4-FFF2-40B4-BE49-F238E27FC236}">
                <a16:creationId xmlns:a16="http://schemas.microsoft.com/office/drawing/2014/main" id="{DE010F68-57C0-4B97-BC97-3B0F07E08FF6}"/>
              </a:ext>
            </a:extLst>
          </p:cNvPr>
          <p:cNvPicPr>
            <a:picLocks noGrp="1" noChangeAspect="1"/>
          </p:cNvPicPr>
          <p:nvPr>
            <p:ph sz="half" idx="1"/>
          </p:nvPr>
        </p:nvPicPr>
        <p:blipFill>
          <a:blip r:embed="rId3"/>
          <a:srcRect r="3" b="1354"/>
          <a:stretch/>
        </p:blipFill>
        <p:spPr>
          <a:xfrm>
            <a:off x="1" y="2613892"/>
            <a:ext cx="3739895"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74CAE69-6CDF-18D7-2C06-2B4345447C0D}"/>
              </a:ext>
            </a:extLst>
          </p:cNvPr>
          <p:cNvSpPr>
            <a:spLocks noGrp="1"/>
          </p:cNvSpPr>
          <p:nvPr>
            <p:ph type="title"/>
          </p:nvPr>
        </p:nvSpPr>
        <p:spPr>
          <a:xfrm>
            <a:off x="403013" y="451557"/>
            <a:ext cx="3017520" cy="2133531"/>
          </a:xfrm>
        </p:spPr>
        <p:txBody>
          <a:bodyPr vert="horz" lIns="91440" tIns="45720" rIns="91440" bIns="45720" rtlCol="0" anchor="t">
            <a:normAutofit fontScale="90000"/>
          </a:bodyPr>
          <a:lstStyle/>
          <a:p>
            <a:pPr>
              <a:lnSpc>
                <a:spcPct val="100000"/>
              </a:lnSpc>
            </a:pPr>
            <a:r>
              <a:rPr lang="el-GR" sz="3600" b="1" dirty="0" smtClean="0"/>
              <a:t>Προγράμματα περιήγησης ιστού (</a:t>
            </a:r>
            <a:r>
              <a:rPr lang="en-US" sz="3600" b="1" dirty="0" smtClean="0"/>
              <a:t>Web Browsers</a:t>
            </a:r>
            <a:r>
              <a:rPr lang="el-GR" sz="3600" b="1" dirty="0" smtClean="0"/>
              <a:t>)</a:t>
            </a:r>
            <a:endParaRPr lang="en-US" sz="3600" b="1" dirty="0"/>
          </a:p>
        </p:txBody>
      </p:sp>
      <p:sp>
        <p:nvSpPr>
          <p:cNvPr id="4" name="Marcador de contenido 3">
            <a:extLst>
              <a:ext uri="{FF2B5EF4-FFF2-40B4-BE49-F238E27FC236}">
                <a16:creationId xmlns:a16="http://schemas.microsoft.com/office/drawing/2014/main" id="{9AEC729C-168B-EA96-C756-4605C9D65CF8}"/>
              </a:ext>
            </a:extLst>
          </p:cNvPr>
          <p:cNvSpPr>
            <a:spLocks noGrp="1"/>
          </p:cNvSpPr>
          <p:nvPr>
            <p:ph sz="half" idx="2"/>
          </p:nvPr>
        </p:nvSpPr>
        <p:spPr>
          <a:xfrm>
            <a:off x="4325537" y="1014984"/>
            <a:ext cx="7205472" cy="5288266"/>
          </a:xfrm>
        </p:spPr>
        <p:txBody>
          <a:bodyPr vert="horz" lIns="91440" tIns="45720" rIns="91440" bIns="45720" rtlCol="0">
            <a:normAutofit fontScale="70000" lnSpcReduction="20000"/>
          </a:bodyPr>
          <a:lstStyle/>
          <a:p>
            <a:pPr>
              <a:lnSpc>
                <a:spcPct val="120000"/>
              </a:lnSpc>
              <a:buSzPct val="87000"/>
            </a:pPr>
            <a:r>
              <a:rPr lang="el-GR" dirty="0"/>
              <a:t>Τα προγράμματα περιήγησης Ιστού είναι </a:t>
            </a:r>
            <a:r>
              <a:rPr lang="el-GR" dirty="0" smtClean="0"/>
              <a:t>προγράμματα του υπολογιστή που </a:t>
            </a:r>
            <a:r>
              <a:rPr lang="el-GR" dirty="0"/>
              <a:t>επιτρέπουν στους χρήστες να έχουν πρόσβαση στον Παγκόσμιο Ιστό</a:t>
            </a:r>
            <a:r>
              <a:rPr lang="el-GR" dirty="0" smtClean="0"/>
              <a:t>.</a:t>
            </a:r>
          </a:p>
          <a:p>
            <a:pPr>
              <a:lnSpc>
                <a:spcPct val="120000"/>
              </a:lnSpc>
              <a:buSzPct val="87000"/>
            </a:pPr>
            <a:r>
              <a:rPr lang="el-GR" dirty="0"/>
              <a:t>Τα περισσότερα προγράμματα περιήγησης ιστού υποστηρίζουν πολλές καρτέλες και παράθυρα, επιτρέποντας στους χρήστες να </a:t>
            </a:r>
            <a:r>
              <a:rPr lang="el-GR" dirty="0" err="1"/>
              <a:t>πλοηγούνται</a:t>
            </a:r>
            <a:r>
              <a:rPr lang="el-GR" dirty="0"/>
              <a:t> σε πολλές ιστοσελίδες ταυτόχρονα</a:t>
            </a:r>
            <a:r>
              <a:rPr lang="el-GR" dirty="0" smtClean="0"/>
              <a:t>.</a:t>
            </a:r>
          </a:p>
          <a:p>
            <a:pPr>
              <a:lnSpc>
                <a:spcPct val="120000"/>
              </a:lnSpc>
              <a:buSzPct val="87000"/>
            </a:pPr>
            <a:r>
              <a:rPr lang="el-GR" dirty="0" smtClean="0"/>
              <a:t>Τα προγράμματα περιήγησης </a:t>
            </a:r>
            <a:r>
              <a:rPr lang="el-GR" dirty="0" err="1" smtClean="0"/>
              <a:t>ιστου</a:t>
            </a:r>
            <a:r>
              <a:rPr lang="el-GR" dirty="0" smtClean="0"/>
              <a:t> χρησιμοποιούν το πρωτόκολλο </a:t>
            </a:r>
            <a:r>
              <a:rPr lang="en-US" dirty="0" err="1" smtClean="0"/>
              <a:t>HyperText</a:t>
            </a:r>
            <a:r>
              <a:rPr lang="en-US" dirty="0" smtClean="0"/>
              <a:t> </a:t>
            </a:r>
            <a:r>
              <a:rPr lang="en-US" dirty="0"/>
              <a:t>Transfer Protocol (</a:t>
            </a:r>
            <a:r>
              <a:rPr lang="en-US" dirty="0" smtClean="0"/>
              <a:t>HTTP)</a:t>
            </a:r>
            <a:r>
              <a:rPr lang="el-GR" dirty="0" smtClean="0"/>
              <a:t>για να επικοινωνούν με διακομιστές διαδικτύου (</a:t>
            </a:r>
            <a:r>
              <a:rPr lang="en-US" dirty="0" smtClean="0"/>
              <a:t>servers</a:t>
            </a:r>
            <a:r>
              <a:rPr lang="el-GR" dirty="0" smtClean="0"/>
              <a:t>)</a:t>
            </a:r>
            <a:r>
              <a:rPr lang="en-US" dirty="0" smtClean="0"/>
              <a:t> </a:t>
            </a:r>
            <a:r>
              <a:rPr lang="el-GR" dirty="0" smtClean="0"/>
              <a:t>και να παρουσιάζουν τις ιστοσελίδες</a:t>
            </a:r>
            <a:r>
              <a:rPr lang="en-US" dirty="0" smtClean="0"/>
              <a:t>.</a:t>
            </a:r>
            <a:endParaRPr lang="en-US" dirty="0"/>
          </a:p>
        </p:txBody>
      </p:sp>
    </p:spTree>
    <p:extLst>
      <p:ext uri="{BB962C8B-B14F-4D97-AF65-F5344CB8AC3E}">
        <p14:creationId xmlns:p14="http://schemas.microsoft.com/office/powerpoint/2010/main" val="406329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96DFCB-70B5-7CBB-3EA1-E8B6EB0D9954}"/>
              </a:ext>
            </a:extLst>
          </p:cNvPr>
          <p:cNvSpPr>
            <a:spLocks noGrp="1"/>
          </p:cNvSpPr>
          <p:nvPr>
            <p:ph type="title"/>
          </p:nvPr>
        </p:nvSpPr>
        <p:spPr>
          <a:xfrm>
            <a:off x="640080" y="1371600"/>
            <a:ext cx="5737859" cy="1097280"/>
          </a:xfrm>
        </p:spPr>
        <p:txBody>
          <a:bodyPr vert="horz" lIns="91440" tIns="45720" rIns="91440" bIns="45720" rtlCol="0" anchor="t">
            <a:normAutofit/>
          </a:bodyPr>
          <a:lstStyle/>
          <a:p>
            <a:pPr>
              <a:lnSpc>
                <a:spcPct val="100000"/>
              </a:lnSpc>
            </a:pPr>
            <a:r>
              <a:rPr lang="el-GR" sz="4000" b="1" dirty="0" smtClean="0"/>
              <a:t>Μηχανές Αναζήτησης</a:t>
            </a:r>
            <a:endParaRPr lang="en-US" sz="4000" b="1" dirty="0"/>
          </a:p>
        </p:txBody>
      </p:sp>
      <p:sp>
        <p:nvSpPr>
          <p:cNvPr id="4" name="Marcador de contenido 3">
            <a:extLst>
              <a:ext uri="{FF2B5EF4-FFF2-40B4-BE49-F238E27FC236}">
                <a16:creationId xmlns:a16="http://schemas.microsoft.com/office/drawing/2014/main" id="{D3B6F7B3-9A59-5727-97BD-71388794733A}"/>
              </a:ext>
            </a:extLst>
          </p:cNvPr>
          <p:cNvSpPr>
            <a:spLocks noGrp="1"/>
          </p:cNvSpPr>
          <p:nvPr>
            <p:ph sz="half" idx="2"/>
          </p:nvPr>
        </p:nvSpPr>
        <p:spPr>
          <a:xfrm>
            <a:off x="640080" y="2633236"/>
            <a:ext cx="5737860" cy="3666980"/>
          </a:xfrm>
        </p:spPr>
        <p:txBody>
          <a:bodyPr vert="horz" lIns="91440" tIns="45720" rIns="91440" bIns="45720" rtlCol="0">
            <a:normAutofit fontScale="92500"/>
          </a:bodyPr>
          <a:lstStyle/>
          <a:p>
            <a:pPr>
              <a:lnSpc>
                <a:spcPct val="110000"/>
              </a:lnSpc>
              <a:buSzPct val="87000"/>
            </a:pPr>
            <a:r>
              <a:rPr lang="el-GR" sz="2200" dirty="0"/>
              <a:t>Μια μηχανή αναζήτησης είναι ένα λογισμικό που πραγματοποιεί αναζήτηση σε τεράστιες βάσεις δεδομένων στο διαδίκτυο έτσι ώστε να βρει τις πληροφορίες που ζητάτε</a:t>
            </a:r>
            <a:r>
              <a:rPr lang="el-GR" sz="2200" dirty="0" smtClean="0"/>
              <a:t>.</a:t>
            </a:r>
          </a:p>
          <a:p>
            <a:pPr>
              <a:lnSpc>
                <a:spcPct val="110000"/>
              </a:lnSpc>
              <a:buSzPct val="87000"/>
            </a:pPr>
            <a:r>
              <a:rPr lang="el-GR" sz="2200" dirty="0" smtClean="0"/>
              <a:t>Η </a:t>
            </a:r>
            <a:r>
              <a:rPr lang="el-GR" sz="2200" dirty="0" err="1"/>
              <a:t>Google</a:t>
            </a:r>
            <a:r>
              <a:rPr lang="el-GR" sz="2200" dirty="0"/>
              <a:t> είναι η πιο δημοφιλής μηχανή αναζήτησης, αλλά υπάρχουν και άλλες μηχανές αναζήτησης όπως το Bing και το </a:t>
            </a:r>
            <a:r>
              <a:rPr lang="el-GR" sz="2200" dirty="0" err="1"/>
              <a:t>Yahoo</a:t>
            </a:r>
            <a:r>
              <a:rPr lang="el-GR" sz="2200" dirty="0"/>
              <a:t>.</a:t>
            </a:r>
            <a:endParaRPr lang="en-US" sz="2200" dirty="0"/>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descr="Magnifying glass">
            <a:extLst>
              <a:ext uri="{FF2B5EF4-FFF2-40B4-BE49-F238E27FC236}">
                <a16:creationId xmlns:a16="http://schemas.microsoft.com/office/drawing/2014/main" id="{9F959B00-9311-40F9-8293-72FB6B7A9C2A}"/>
              </a:ext>
            </a:extLst>
          </p:cNvPr>
          <p:cNvPicPr>
            <a:picLocks noGrp="1" noChangeAspect="1"/>
          </p:cNvPicPr>
          <p:nvPr>
            <p:ph sz="half" idx="1"/>
          </p:nvPr>
        </p:nvPicPr>
        <p:blipFill>
          <a:blip r:embed="rId3"/>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481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4E3065-7BD7-3AAA-5AC8-6A3BA1FDB12B}"/>
              </a:ext>
            </a:extLst>
          </p:cNvPr>
          <p:cNvSpPr>
            <a:spLocks noGrp="1"/>
          </p:cNvSpPr>
          <p:nvPr>
            <p:ph type="title"/>
          </p:nvPr>
        </p:nvSpPr>
        <p:spPr>
          <a:xfrm>
            <a:off x="640080" y="1371600"/>
            <a:ext cx="5737859" cy="1097280"/>
          </a:xfrm>
        </p:spPr>
        <p:txBody>
          <a:bodyPr vert="horz" lIns="91440" tIns="45720" rIns="91440" bIns="45720" rtlCol="0" anchor="t">
            <a:normAutofit/>
          </a:bodyPr>
          <a:lstStyle/>
          <a:p>
            <a:r>
              <a:rPr lang="el-GR" sz="3400" b="1" dirty="0" smtClean="0"/>
              <a:t>Τεχνικές Αναζήτησης στο </a:t>
            </a:r>
            <a:r>
              <a:rPr lang="en-US" sz="3400" b="1" dirty="0" smtClean="0"/>
              <a:t>Internet</a:t>
            </a:r>
            <a:endParaRPr lang="en-US" sz="3400" b="1" dirty="0"/>
          </a:p>
        </p:txBody>
      </p:sp>
      <p:sp>
        <p:nvSpPr>
          <p:cNvPr id="4" name="Marcador de contenido 3">
            <a:extLst>
              <a:ext uri="{FF2B5EF4-FFF2-40B4-BE49-F238E27FC236}">
                <a16:creationId xmlns:a16="http://schemas.microsoft.com/office/drawing/2014/main" id="{4C9F2CFE-6F91-8448-4E7E-BAA2EE86DCAE}"/>
              </a:ext>
            </a:extLst>
          </p:cNvPr>
          <p:cNvSpPr>
            <a:spLocks noGrp="1"/>
          </p:cNvSpPr>
          <p:nvPr>
            <p:ph sz="half" idx="2"/>
          </p:nvPr>
        </p:nvSpPr>
        <p:spPr>
          <a:xfrm>
            <a:off x="640080" y="2633236"/>
            <a:ext cx="5737860" cy="3666980"/>
          </a:xfrm>
        </p:spPr>
        <p:txBody>
          <a:bodyPr vert="horz" lIns="91440" tIns="45720" rIns="91440" bIns="45720" rtlCol="0">
            <a:normAutofit/>
          </a:bodyPr>
          <a:lstStyle/>
          <a:p>
            <a:pPr>
              <a:lnSpc>
                <a:spcPct val="110000"/>
              </a:lnSpc>
              <a:buSzPct val="87000"/>
            </a:pPr>
            <a:r>
              <a:rPr lang="el-GR" sz="2200" dirty="0" smtClean="0"/>
              <a:t>Θα πρέπει να πληκτρολογείτε συγκεκριμένες λέξεις-κλειδιά </a:t>
            </a:r>
            <a:r>
              <a:rPr lang="el-GR" sz="2200" dirty="0"/>
              <a:t>και </a:t>
            </a:r>
            <a:r>
              <a:rPr lang="el-GR" sz="2200" dirty="0" smtClean="0"/>
              <a:t>φράσεις </a:t>
            </a:r>
            <a:r>
              <a:rPr lang="el-GR" sz="2200" dirty="0"/>
              <a:t>στην αναζήτησή σας</a:t>
            </a:r>
            <a:endParaRPr lang="en-US" sz="2200" dirty="0"/>
          </a:p>
          <a:p>
            <a:pPr>
              <a:lnSpc>
                <a:spcPct val="110000"/>
              </a:lnSpc>
              <a:buSzPct val="87000"/>
            </a:pPr>
            <a:r>
              <a:rPr lang="el-GR" sz="2200" dirty="0" smtClean="0"/>
              <a:t>Οι μηχανές </a:t>
            </a:r>
            <a:r>
              <a:rPr lang="el-GR" sz="2200" dirty="0"/>
              <a:t>αναζήτησης έχουν φίλτρα </a:t>
            </a:r>
            <a:r>
              <a:rPr lang="el-GR" sz="2200" dirty="0" smtClean="0"/>
              <a:t>τα οποία περιορίζουν τα αποτελέσματα σε συγκεκριμένες ημερομηνίες, τοποθεσίες (</a:t>
            </a:r>
            <a:r>
              <a:rPr lang="el-GR" sz="2200" dirty="0" err="1" smtClean="0"/>
              <a:t>π.χ</a:t>
            </a:r>
            <a:r>
              <a:rPr lang="el-GR" sz="2200" dirty="0" smtClean="0"/>
              <a:t> αναζήτηση μόνο σε ελληνικές ιστοσελίδες)κ.α. </a:t>
            </a:r>
            <a:endParaRPr lang="en-US" sz="2200" dirty="0"/>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9E955639-9B02-4CC0-BD0D-A96C45DAC66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p:blipFill>
        <p:spPr>
          <a:xfrm>
            <a:off x="7155179" y="1924386"/>
            <a:ext cx="4375829" cy="4375829"/>
          </a:xfrm>
          <a:prstGeom prst="rect">
            <a:avLst/>
          </a:prstGeom>
        </p:spPr>
      </p:pic>
    </p:spTree>
    <p:extLst>
      <p:ext uri="{BB962C8B-B14F-4D97-AF65-F5344CB8AC3E}">
        <p14:creationId xmlns:p14="http://schemas.microsoft.com/office/powerpoint/2010/main" val="1601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7C6E6E6-938F-9DC7-E56B-A523085F32D7}"/>
              </a:ext>
            </a:extLst>
          </p:cNvPr>
          <p:cNvSpPr>
            <a:spLocks noGrp="1"/>
          </p:cNvSpPr>
          <p:nvPr>
            <p:ph type="title"/>
          </p:nvPr>
        </p:nvSpPr>
        <p:spPr>
          <a:xfrm>
            <a:off x="640080" y="914399"/>
            <a:ext cx="10847494" cy="1171069"/>
          </a:xfrm>
        </p:spPr>
        <p:txBody>
          <a:bodyPr vert="horz" lIns="91440" tIns="45720" rIns="91440" bIns="45720" rtlCol="0" anchor="t">
            <a:normAutofit fontScale="90000"/>
          </a:bodyPr>
          <a:lstStyle/>
          <a:p>
            <a:pPr>
              <a:lnSpc>
                <a:spcPct val="100000"/>
              </a:lnSpc>
            </a:pPr>
            <a:r>
              <a:rPr lang="el-GR" sz="4000" b="1" dirty="0" smtClean="0"/>
              <a:t>Αξιολόγηση Πηγών της Μηχανής Αναζήτησης </a:t>
            </a:r>
            <a:r>
              <a:rPr lang="en-US" sz="4000" b="1" dirty="0" smtClean="0"/>
              <a:t>Google</a:t>
            </a:r>
            <a:endParaRPr lang="en-US" sz="4000" b="1" dirty="0"/>
          </a:p>
        </p:txBody>
      </p:sp>
      <p:sp>
        <p:nvSpPr>
          <p:cNvPr id="4" name="Marcador de contenido 3">
            <a:extLst>
              <a:ext uri="{FF2B5EF4-FFF2-40B4-BE49-F238E27FC236}">
                <a16:creationId xmlns:a16="http://schemas.microsoft.com/office/drawing/2014/main" id="{BE244B50-BF6C-B6B4-DD7C-1FE4E1BB3850}"/>
              </a:ext>
            </a:extLst>
          </p:cNvPr>
          <p:cNvSpPr>
            <a:spLocks noGrp="1"/>
          </p:cNvSpPr>
          <p:nvPr>
            <p:ph sz="half" idx="2"/>
          </p:nvPr>
        </p:nvSpPr>
        <p:spPr>
          <a:xfrm>
            <a:off x="6915150" y="1670757"/>
            <a:ext cx="4563618" cy="4345990"/>
          </a:xfrm>
        </p:spPr>
        <p:txBody>
          <a:bodyPr vert="horz" lIns="91440" tIns="45720" rIns="91440" bIns="45720" rtlCol="0" anchor="t">
            <a:normAutofit/>
          </a:bodyPr>
          <a:lstStyle/>
          <a:p>
            <a:pPr>
              <a:lnSpc>
                <a:spcPct val="110000"/>
              </a:lnSpc>
              <a:buSzPct val="87000"/>
            </a:pPr>
            <a:r>
              <a:rPr lang="el-GR" sz="1800" dirty="0"/>
              <a:t>Είναι σημαντικό να αξιολογήσετε την αξιοπιστία των </a:t>
            </a:r>
            <a:r>
              <a:rPr lang="el-GR" sz="1800" dirty="0" smtClean="0"/>
              <a:t>αποτελεσμάτων της </a:t>
            </a:r>
            <a:r>
              <a:rPr lang="el-GR" sz="1800" dirty="0"/>
              <a:t>αναζήτησης </a:t>
            </a:r>
            <a:r>
              <a:rPr lang="el-GR" sz="1800" dirty="0" err="1"/>
              <a:t>Google</a:t>
            </a:r>
            <a:r>
              <a:rPr lang="el-GR" sz="1800" dirty="0" smtClean="0"/>
              <a:t>.</a:t>
            </a:r>
            <a:endParaRPr lang="en-US" sz="1800" dirty="0" smtClean="0"/>
          </a:p>
          <a:p>
            <a:pPr marL="0" indent="0">
              <a:lnSpc>
                <a:spcPct val="110000"/>
              </a:lnSpc>
              <a:buSzPct val="87000"/>
              <a:buNone/>
            </a:pPr>
            <a:endParaRPr lang="el-GR" sz="1800" dirty="0" smtClean="0"/>
          </a:p>
          <a:p>
            <a:pPr>
              <a:lnSpc>
                <a:spcPct val="110000"/>
              </a:lnSpc>
              <a:buSzPct val="87000"/>
            </a:pPr>
            <a:r>
              <a:rPr lang="el-GR" sz="1800" dirty="0"/>
              <a:t>Αξιόπιστες πηγές είναι εκείνες που αποδεικνύουν εξειδίκευση στο θέμα, ενώ οι αναξιόπιστες πηγές στερούνται αξιοπιστίας</a:t>
            </a:r>
            <a:r>
              <a:rPr lang="el-GR" sz="1800" dirty="0" smtClean="0"/>
              <a:t>.</a:t>
            </a:r>
          </a:p>
        </p:txBody>
      </p:sp>
      <p:pic>
        <p:nvPicPr>
          <p:cNvPr id="5" name="Marcador de contenido 4" descr="Message &quot;SECRET PROFILE&quot; made of newspaper letters, hanged at cork board with thumbtacks.">
            <a:extLst>
              <a:ext uri="{FF2B5EF4-FFF2-40B4-BE49-F238E27FC236}">
                <a16:creationId xmlns:a16="http://schemas.microsoft.com/office/drawing/2014/main" id="{718A0B64-7EA4-4B21-9BDB-1C4227E9F0F7}"/>
              </a:ext>
            </a:extLst>
          </p:cNvPr>
          <p:cNvPicPr>
            <a:picLocks noGrp="1" noChangeAspect="1"/>
          </p:cNvPicPr>
          <p:nvPr>
            <p:ph sz="half" idx="1"/>
          </p:nvPr>
        </p:nvPicPr>
        <p:blipFill>
          <a:blip r:embed="rId3"/>
          <a:stretch>
            <a:fillRect/>
          </a:stretch>
        </p:blipFill>
        <p:spPr>
          <a:xfrm>
            <a:off x="713232" y="2256287"/>
            <a:ext cx="5633646" cy="3760459"/>
          </a:xfrm>
          <a:prstGeom prst="rect">
            <a:avLst/>
          </a:prstGeom>
        </p:spPr>
      </p:pic>
      <p:cxnSp>
        <p:nvCxnSpPr>
          <p:cNvPr id="14" name="Straight Connector 13">
            <a:extLst>
              <a:ext uri="{FF2B5EF4-FFF2-40B4-BE49-F238E27FC236}">
                <a16:creationId xmlns:a16="http://schemas.microsoft.com/office/drawing/2014/main" id="{2EA0F4A6-3CC9-C9E2-BA02-58FA29F7DD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90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Padlock on computer motherboard">
            <a:extLst>
              <a:ext uri="{FF2B5EF4-FFF2-40B4-BE49-F238E27FC236}">
                <a16:creationId xmlns:a16="http://schemas.microsoft.com/office/drawing/2014/main" id="{FE3C467D-B796-45BF-861D-8B0230B136A6}"/>
              </a:ext>
            </a:extLst>
          </p:cNvPr>
          <p:cNvPicPr>
            <a:picLocks noGrp="1" noChangeAspect="1"/>
          </p:cNvPicPr>
          <p:nvPr>
            <p:ph sz="half" idx="1"/>
          </p:nvPr>
        </p:nvPicPr>
        <p:blipFill>
          <a:blip r:embed="rId3"/>
          <a:srcRect b="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517834-FF13-F46C-5C37-DCCA430494D3}"/>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l-GR" sz="3700" b="1" dirty="0" smtClean="0"/>
              <a:t>Προστασία στο </a:t>
            </a:r>
            <a:r>
              <a:rPr lang="en-US" sz="3700" b="1" dirty="0" smtClean="0"/>
              <a:t>Internet</a:t>
            </a:r>
            <a:endParaRPr lang="en-US" sz="3700" b="1" dirty="0"/>
          </a:p>
        </p:txBody>
      </p:sp>
      <p:sp>
        <p:nvSpPr>
          <p:cNvPr id="4" name="Marcador de contenido 3">
            <a:extLst>
              <a:ext uri="{FF2B5EF4-FFF2-40B4-BE49-F238E27FC236}">
                <a16:creationId xmlns:a16="http://schemas.microsoft.com/office/drawing/2014/main" id="{6443071D-7AD9-ED85-FEFE-5F737F0A6A8B}"/>
              </a:ext>
            </a:extLst>
          </p:cNvPr>
          <p:cNvSpPr>
            <a:spLocks noGrp="1"/>
          </p:cNvSpPr>
          <p:nvPr>
            <p:ph sz="half" idx="2"/>
          </p:nvPr>
        </p:nvSpPr>
        <p:spPr>
          <a:xfrm>
            <a:off x="1049454" y="2662356"/>
            <a:ext cx="4665546" cy="3057911"/>
          </a:xfrm>
        </p:spPr>
        <p:txBody>
          <a:bodyPr vert="horz" lIns="91440" tIns="45720" rIns="91440" bIns="45720" rtlCol="0">
            <a:normAutofit fontScale="85000" lnSpcReduction="10000"/>
          </a:bodyPr>
          <a:lstStyle/>
          <a:p>
            <a:pPr>
              <a:lnSpc>
                <a:spcPct val="110000"/>
              </a:lnSpc>
              <a:buSzPct val="87000"/>
            </a:pPr>
            <a:r>
              <a:rPr lang="el-GR" sz="1800" dirty="0"/>
              <a:t>Η </a:t>
            </a:r>
            <a:r>
              <a:rPr lang="el-GR" sz="1800" dirty="0" smtClean="0"/>
              <a:t>ασφάλεια στο διαδίκτυο είναι σήμερα  </a:t>
            </a:r>
            <a:r>
              <a:rPr lang="el-GR" sz="1800" dirty="0"/>
              <a:t>πιο σημαντική από ποτέ, </a:t>
            </a:r>
            <a:r>
              <a:rPr lang="el-GR" sz="1800" dirty="0" smtClean="0"/>
              <a:t>καθώς οι κίνδυνοι συνεχώς αυξάνονται κι αναβαθμίζονται </a:t>
            </a:r>
            <a:endParaRPr lang="en-US" sz="1800" dirty="0" smtClean="0"/>
          </a:p>
          <a:p>
            <a:pPr>
              <a:lnSpc>
                <a:spcPct val="110000"/>
              </a:lnSpc>
              <a:buSzPct val="87000"/>
            </a:pPr>
            <a:r>
              <a:rPr lang="el-GR" sz="1800" dirty="0"/>
              <a:t>Ένας ισχυρός κωδικός πρόσβασης είναι </a:t>
            </a:r>
            <a:r>
              <a:rPr lang="el-GR" sz="1800" dirty="0" smtClean="0"/>
              <a:t>ένα πρώτο μέτρο για </a:t>
            </a:r>
            <a:r>
              <a:rPr lang="el-GR" sz="1800" dirty="0"/>
              <a:t>την προστασία των διαδικτυακών </a:t>
            </a:r>
            <a:r>
              <a:rPr lang="el-GR" sz="1800" dirty="0" smtClean="0"/>
              <a:t>λογαριασμών μας</a:t>
            </a:r>
            <a:r>
              <a:rPr lang="en-US" sz="1800" dirty="0" smtClean="0"/>
              <a:t>.</a:t>
            </a:r>
            <a:endParaRPr lang="en-US" sz="1800" dirty="0"/>
          </a:p>
          <a:p>
            <a:pPr>
              <a:lnSpc>
                <a:spcPct val="110000"/>
              </a:lnSpc>
              <a:buSzPct val="87000"/>
            </a:pPr>
            <a:r>
              <a:rPr lang="el-GR" sz="1800" dirty="0" smtClean="0"/>
              <a:t>Υπάρχουν προγράμματα διαχείρισης κωδικών τα οποία μας βοηθάνε να δημιουργήσουμε ισχυρούς κωδικούς</a:t>
            </a:r>
            <a:r>
              <a:rPr lang="en-US" sz="1800" dirty="0" smtClean="0"/>
              <a:t>.</a:t>
            </a:r>
            <a:endParaRPr lang="en-US" sz="1800" dirty="0"/>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25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1658</TotalTime>
  <Words>1386</Words>
  <Application>Microsoft Office PowerPoint</Application>
  <PresentationFormat>Ευρεία οθόνη</PresentationFormat>
  <Paragraphs>70</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Aptos Display</vt:lpstr>
      <vt:lpstr>Arial</vt:lpstr>
      <vt:lpstr>Grandview Display</vt:lpstr>
      <vt:lpstr>Tema de Office</vt:lpstr>
      <vt:lpstr>Basic Computing Curriculum</vt:lpstr>
      <vt:lpstr>Περιεχόμενα Παρουσίασης</vt:lpstr>
      <vt:lpstr>Τι είναι το internet; </vt:lpstr>
      <vt:lpstr>Προστασία στο Internet</vt:lpstr>
      <vt:lpstr>Προγράμματα περιήγησης ιστού (Web Browsers)</vt:lpstr>
      <vt:lpstr>Μηχανές Αναζήτησης</vt:lpstr>
      <vt:lpstr>Τεχνικές Αναζήτησης στο Internet</vt:lpstr>
      <vt:lpstr>Αξιολόγηση Πηγών της Μηχανής Αναζήτησης Google</vt:lpstr>
      <vt:lpstr>Προστασία στο Internet</vt:lpstr>
      <vt:lpstr>Ρυθμίσεις απορρήτου στο διαδίκτυο και στα μέσα κοινωνικής δικτύωσης</vt:lpstr>
      <vt:lpstr>Αναγνώριση Αξιόπιστων Ιστοσελίδων</vt:lpstr>
      <vt:lpstr>Συμπεράσματα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Computing Curriculum</dc:title>
  <dc:creator>Manel Mena</dc:creator>
  <cp:lastModifiedBy>atsiov</cp:lastModifiedBy>
  <cp:revision>25</cp:revision>
  <dcterms:created xsi:type="dcterms:W3CDTF">2024-08-26T14:14:55Z</dcterms:created>
  <dcterms:modified xsi:type="dcterms:W3CDTF">2024-11-24T20:08:04Z</dcterms:modified>
</cp:coreProperties>
</file>